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1"/>
    <p:restoredTop sz="92838"/>
  </p:normalViewPr>
  <p:slideViewPr>
    <p:cSldViewPr snapToGrid="0" snapToObjects="1">
      <p:cViewPr varScale="1">
        <p:scale>
          <a:sx n="45" d="100"/>
          <a:sy n="45" d="100"/>
        </p:scale>
        <p:origin x="200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csd89.org" TargetMode="External"/><Relationship Id="rId3" Type="http://schemas.openxmlformats.org/officeDocument/2006/relationships/hyperlink" Target="http://www.nwe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Talking about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Parent Information Session on MAP testing</a:t>
            </a:r>
          </a:p>
          <a:p>
            <a:endParaRPr lang="en-US" dirty="0"/>
          </a:p>
          <a:p>
            <a:r>
              <a:rPr lang="en-US" dirty="0" smtClean="0"/>
              <a:t>Mrs. Barbara Peterson </a:t>
            </a:r>
          </a:p>
          <a:p>
            <a:r>
              <a:rPr lang="en-US" dirty="0" smtClean="0"/>
              <a:t>Park View Elementary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9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55313"/>
              </p:ext>
            </p:extLst>
          </p:nvPr>
        </p:nvGraphicFramePr>
        <p:xfrm>
          <a:off x="871538" y="2793998"/>
          <a:ext cx="5927092" cy="377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773"/>
                <a:gridCol w="1481773"/>
                <a:gridCol w="1481773"/>
                <a:gridCol w="1481773"/>
              </a:tblGrid>
              <a:tr h="425768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Level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MAP</a:t>
                      </a:r>
                    </a:p>
                    <a:p>
                      <a:r>
                        <a:rPr lang="en-US" dirty="0" smtClean="0"/>
                        <a:t>BOY, MOY, EOY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PARCC</a:t>
                      </a:r>
                    </a:p>
                    <a:p>
                      <a:r>
                        <a:rPr lang="en-US" sz="1800" dirty="0" smtClean="0"/>
                        <a:t>March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Cog AT</a:t>
                      </a:r>
                      <a:endParaRPr lang="en-US" sz="2400" dirty="0" smtClean="0"/>
                    </a:p>
                    <a:p>
                      <a:r>
                        <a:rPr lang="en-US" sz="1800" dirty="0" smtClean="0"/>
                        <a:t>BOY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25768">
                <a:tc>
                  <a:txBody>
                    <a:bodyPr/>
                    <a:lstStyle/>
                    <a:p>
                      <a:r>
                        <a:rPr lang="en-US" dirty="0" smtClean="0"/>
                        <a:t>Kindergarten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MOY</a:t>
                      </a:r>
                      <a:r>
                        <a:rPr lang="en-US" baseline="0" dirty="0" smtClean="0"/>
                        <a:t> &amp; EOY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42576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42576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42576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42576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42576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Takes Which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0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 </a:t>
            </a:r>
            <a:r>
              <a:rPr lang="en-US" b="1" i="1" dirty="0"/>
              <a:t>Cognitive Abilities Test</a:t>
            </a:r>
            <a:r>
              <a:rPr lang="en-US" b="1" dirty="0"/>
              <a:t> </a:t>
            </a:r>
            <a:r>
              <a:rPr lang="en-US" b="1" dirty="0" smtClean="0"/>
              <a:t>(</a:t>
            </a:r>
            <a:r>
              <a:rPr lang="en-US" b="1" i="1" dirty="0" smtClean="0"/>
              <a:t>Cog AT</a:t>
            </a:r>
            <a:r>
              <a:rPr lang="en-US" b="1" dirty="0" smtClean="0"/>
              <a:t>) </a:t>
            </a:r>
            <a:r>
              <a:rPr lang="en-US" dirty="0"/>
              <a:t>measures students’ learned reasoning abilities in the three areas most linked to academic success in school: Verbal, Quantitative and Nonverbal. </a:t>
            </a:r>
            <a:endParaRPr lang="en-US" dirty="0" smtClean="0"/>
          </a:p>
          <a:p>
            <a:r>
              <a:rPr lang="en-US" dirty="0" smtClean="0"/>
              <a:t>Used for student </a:t>
            </a:r>
            <a:r>
              <a:rPr lang="en-US" dirty="0"/>
              <a:t>placement decisions, such as selecting students for </a:t>
            </a:r>
            <a:r>
              <a:rPr lang="en-US" dirty="0" smtClean="0"/>
              <a:t>Challenge program </a:t>
            </a:r>
          </a:p>
          <a:p>
            <a:r>
              <a:rPr lang="en-US" dirty="0"/>
              <a:t>E</a:t>
            </a:r>
            <a:r>
              <a:rPr lang="en-US" dirty="0" smtClean="0"/>
              <a:t>xclusive </a:t>
            </a:r>
            <a:r>
              <a:rPr lang="en-US" dirty="0"/>
              <a:t>features such as the Ability Profile Score can be used to expand the educational opportunities of all students.</a:t>
            </a:r>
          </a:p>
          <a:p>
            <a:r>
              <a:rPr lang="en-US" dirty="0" smtClean="0"/>
              <a:t>Test was taken at the start of the school year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reason for all these tests?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PARCC – Partnership for Assessment of Readiness for College and Career </a:t>
            </a:r>
            <a:r>
              <a:rPr lang="en-US" dirty="0" smtClean="0"/>
              <a:t>measures </a:t>
            </a:r>
            <a:r>
              <a:rPr lang="en-US" dirty="0"/>
              <a:t>the achievement of students in reading and mathematics in grades three through eight and science in grades </a:t>
            </a:r>
            <a:r>
              <a:rPr lang="en-US" dirty="0" smtClean="0"/>
              <a:t>five and eight.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Tests are taken in March </a:t>
            </a:r>
          </a:p>
          <a:p>
            <a:r>
              <a:rPr lang="en-US" dirty="0" smtClean="0"/>
              <a:t>State mandated test.  Scores are used to rate districts.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reason for all these tests?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3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MAP – Measures of Academic Progress </a:t>
            </a:r>
            <a:r>
              <a:rPr lang="en-US" dirty="0" smtClean="0"/>
              <a:t>is a state-aligned computerized adaptive assessment program that allows us to make student-focused, data-driven decisions. </a:t>
            </a:r>
          </a:p>
          <a:p>
            <a:r>
              <a:rPr lang="en-US" dirty="0" smtClean="0"/>
              <a:t>Data is used to develop targeted instructional strategies</a:t>
            </a:r>
          </a:p>
          <a:p>
            <a:r>
              <a:rPr lang="en-US" dirty="0" smtClean="0"/>
              <a:t>Students in Grades 1</a:t>
            </a:r>
            <a:r>
              <a:rPr lang="en-US" baseline="30000" dirty="0" smtClean="0"/>
              <a:t>st</a:t>
            </a:r>
            <a:r>
              <a:rPr lang="en-US" dirty="0" smtClean="0"/>
              <a:t> – 5</a:t>
            </a:r>
            <a:r>
              <a:rPr lang="en-US" baseline="30000" dirty="0" smtClean="0"/>
              <a:t>th</a:t>
            </a:r>
            <a:r>
              <a:rPr lang="en-US" dirty="0" smtClean="0"/>
              <a:t> take this assessment 3x each year (BOY, MOY, EOY) and Kindergarten 2x each year (MOY, EOY).</a:t>
            </a:r>
          </a:p>
          <a:p>
            <a:r>
              <a:rPr lang="en-US" dirty="0" smtClean="0"/>
              <a:t>Measures growth over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reason for all these tests?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8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39634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sz="3100" b="1" dirty="0" smtClean="0"/>
              <a:t>RIT </a:t>
            </a:r>
            <a:r>
              <a:rPr lang="en-US" sz="3100" b="1" dirty="0"/>
              <a:t>Score (</a:t>
            </a:r>
            <a:r>
              <a:rPr lang="en-US" sz="3100" b="1" dirty="0"/>
              <a:t>Rasch</a:t>
            </a:r>
            <a:r>
              <a:rPr lang="en-US" sz="3100" b="1" dirty="0"/>
              <a:t> Unit</a:t>
            </a:r>
            <a:r>
              <a:rPr lang="en-US" sz="3100" b="1" dirty="0" smtClean="0"/>
              <a:t>)</a:t>
            </a:r>
            <a:endParaRPr lang="en-US" sz="3100" b="1" dirty="0"/>
          </a:p>
          <a:p>
            <a:pPr marL="0" indent="0">
              <a:buNone/>
            </a:pPr>
            <a:r>
              <a:rPr lang="en-US" sz="2800" dirty="0" smtClean="0"/>
              <a:t>Equal</a:t>
            </a:r>
            <a:r>
              <a:rPr lang="en-US" sz="2800" dirty="0"/>
              <a:t>-interval scale, much like a yardstick (100-280)</a:t>
            </a:r>
          </a:p>
          <a:p>
            <a:pPr marL="0" indent="0">
              <a:buNone/>
            </a:pPr>
            <a:r>
              <a:rPr lang="en-US" sz="2800" dirty="0" smtClean="0"/>
              <a:t>Continuum </a:t>
            </a:r>
            <a:r>
              <a:rPr lang="en-US" sz="2800" dirty="0"/>
              <a:t>of growth, measuring growth year to </a:t>
            </a:r>
            <a:r>
              <a:rPr lang="en-US" sz="2800" dirty="0" smtClean="0"/>
              <a:t>year. 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3100" b="1" dirty="0" smtClean="0"/>
              <a:t>Lexile Range </a:t>
            </a:r>
            <a:r>
              <a:rPr lang="en-US" sz="3100" b="1" dirty="0"/>
              <a:t>in </a:t>
            </a:r>
            <a:r>
              <a:rPr lang="en-US" sz="3100" b="1" dirty="0" smtClean="0"/>
              <a:t>Reading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Equal</a:t>
            </a:r>
            <a:r>
              <a:rPr lang="en-US" sz="2800" dirty="0"/>
              <a:t>-interval scale (10L to 1700L)</a:t>
            </a:r>
          </a:p>
          <a:p>
            <a:pPr marL="0" indent="0">
              <a:buNone/>
            </a:pPr>
            <a:r>
              <a:rPr lang="en-US" sz="2800" dirty="0"/>
              <a:t>A Lexile is a unit for measuring text difficulty and reader </a:t>
            </a:r>
            <a:r>
              <a:rPr lang="en-US" sz="2800" dirty="0" smtClean="0"/>
              <a:t>comprehension. </a:t>
            </a:r>
            <a:r>
              <a:rPr lang="en-US" sz="2800" dirty="0"/>
              <a:t>Used nationally in all </a:t>
            </a:r>
            <a:r>
              <a:rPr lang="en-US" sz="2800" dirty="0" smtClean="0"/>
              <a:t>libraries.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MAP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7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3018366"/>
            <a:ext cx="7408333" cy="383963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RIT scale is used to accurately measure what a student knows in reading and math, regardless of their grade level.  This is a stable score, similar to measuring growth in feet or inches.</a:t>
            </a:r>
          </a:p>
          <a:p>
            <a:r>
              <a:rPr lang="en-US" dirty="0" smtClean="0"/>
              <a:t>How it works</a:t>
            </a:r>
            <a:r>
              <a:rPr lang="is-IS" dirty="0" smtClean="0"/>
              <a:t>…the MAP test begins each student at a question at their grade level and then adjusts the level of difficulty depending on individual performance.</a:t>
            </a:r>
          </a:p>
          <a:p>
            <a:r>
              <a:rPr lang="is-IS" dirty="0" smtClean="0"/>
              <a:t>The RIT Norm scores are adjusted every 3 years based on data from over 10 million students across the country.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those MAP tests</a:t>
            </a:r>
            <a:r>
              <a:rPr lang="is-IS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3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700866"/>
            <a:ext cx="7408333" cy="38396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MAP is different from PARCC or other “standardized” tests because it is given several times each school year and it adjusts based on student performance.</a:t>
            </a:r>
          </a:p>
          <a:p>
            <a:r>
              <a:rPr lang="en-US" dirty="0" smtClean="0"/>
              <a:t>Information from MAP tests are used to make adjustments with teaching and curriculum based on the needs of the students.  </a:t>
            </a:r>
          </a:p>
          <a:p>
            <a:r>
              <a:rPr lang="en-US" dirty="0" smtClean="0"/>
              <a:t>RIT scores can to be used to determine of the student is working on grade level or not.</a:t>
            </a:r>
          </a:p>
          <a:p>
            <a:r>
              <a:rPr lang="en-US" dirty="0" smtClean="0"/>
              <a:t>K &amp; 1</a:t>
            </a:r>
            <a:r>
              <a:rPr lang="en-US" baseline="30000" dirty="0" smtClean="0"/>
              <a:t>st</a:t>
            </a:r>
            <a:r>
              <a:rPr lang="en-US" dirty="0" smtClean="0"/>
              <a:t> grade students – the test is read to them on the computer.  This can lead to a “dip” in scores when they are in 2</a:t>
            </a:r>
            <a:r>
              <a:rPr lang="en-US" baseline="30000" dirty="0" smtClean="0"/>
              <a:t>nd</a:t>
            </a:r>
            <a:r>
              <a:rPr lang="en-US" dirty="0" smtClean="0"/>
              <a:t> grade.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those MAP tests</a:t>
            </a:r>
            <a:r>
              <a:rPr lang="is-IS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9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39634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http://www.ccsd89.org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http://www.nwea.org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137</TotalTime>
  <Words>459</Words>
  <Application>Microsoft Macintosh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Candara</vt:lpstr>
      <vt:lpstr>Symbol</vt:lpstr>
      <vt:lpstr>Waveform</vt:lpstr>
      <vt:lpstr>Talking about Tests</vt:lpstr>
      <vt:lpstr>Who Takes Which Test?</vt:lpstr>
      <vt:lpstr>What is the reason for all these tests?</vt:lpstr>
      <vt:lpstr>What is the reason for all these tests?</vt:lpstr>
      <vt:lpstr>What is the reason for all these tests?</vt:lpstr>
      <vt:lpstr>How to Read MAP Reports</vt:lpstr>
      <vt:lpstr>More about those MAP tests…</vt:lpstr>
      <vt:lpstr>More about those MAP tests…</vt:lpstr>
      <vt:lpstr>RESOURCES</vt:lpstr>
    </vt:vector>
  </TitlesOfParts>
  <Company>CCSD89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Tests</dc:title>
  <dc:creator>Barb Peterson</dc:creator>
  <cp:lastModifiedBy>Barb Peterson</cp:lastModifiedBy>
  <cp:revision>18</cp:revision>
  <dcterms:created xsi:type="dcterms:W3CDTF">2013-09-09T22:02:14Z</dcterms:created>
  <dcterms:modified xsi:type="dcterms:W3CDTF">2018-10-11T13:36:54Z</dcterms:modified>
</cp:coreProperties>
</file>